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80" r:id="rId14"/>
    <p:sldId id="266" r:id="rId15"/>
    <p:sldId id="267" r:id="rId16"/>
    <p:sldId id="274" r:id="rId17"/>
    <p:sldId id="268" r:id="rId18"/>
    <p:sldId id="273" r:id="rId19"/>
    <p:sldId id="278" r:id="rId20"/>
    <p:sldId id="269" r:id="rId21"/>
    <p:sldId id="272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D24-28A0-41A4-8E94-1BFA2674379E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316F-FFB5-40E1-86AB-46D982D89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3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316F-FFB5-40E1-86AB-46D982D899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316F-FFB5-40E1-86AB-46D982D899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2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183035-AC11-474E-8CAD-73D00F66F4E4}" type="datetime1">
              <a:rPr lang="it-IT" smtClean="0"/>
              <a:t>17/11/2015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F029-C8E0-4C2C-BC60-050CFC097975}" type="datetime1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F005-B504-40BA-8382-4BB253F9C233}" type="datetime1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6B26-E8C0-477A-ADF7-70BDB4E9ECC4}" type="datetime1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7F6-752D-4D6B-8B39-611F6BE56B9F}" type="datetime1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FA3C-B487-46FC-AAB3-1FD89B8D6F81}" type="datetime1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BE7348-0C16-4E84-8395-49D3513F54FA}" type="datetime1">
              <a:rPr lang="it-IT" smtClean="0"/>
              <a:t>17/11/2015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Adele Intini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2E0A4A-45C5-4898-AD70-606DC603B107}" type="datetime1">
              <a:rPr lang="it-IT" smtClean="0"/>
              <a:t>17/11/2015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6D8B-2DBF-4D6E-A466-7DFF2B8BA5BB}" type="datetime1">
              <a:rPr lang="it-IT" smtClean="0"/>
              <a:t>17/11/2015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E56C-259C-4F86-8C5F-0318ABDC1D99}" type="datetime1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FDEF-4FBA-4FC8-B1D4-FBDD760CDB51}" type="datetime1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DF75C4-CC7E-4750-92AE-851C6250C990}" type="datetime1">
              <a:rPr lang="it-IT" smtClean="0"/>
              <a:t>17/11/2015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Adele Intini</a:t>
            </a: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88CC1C-CE40-4299-851A-E0AEBEB3B7B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13800" dirty="0" smtClean="0"/>
              <a:t>calcoli</a:t>
            </a:r>
            <a:endParaRPr lang="it-IT" sz="13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499176" cy="2481390"/>
          </a:xfrm>
        </p:spPr>
        <p:txBody>
          <a:bodyPr>
            <a:noAutofit/>
          </a:bodyPr>
          <a:lstStyle/>
          <a:p>
            <a:r>
              <a:rPr lang="it-IT" sz="4000" dirty="0" smtClean="0"/>
              <a:t>Le proporzioni</a:t>
            </a:r>
          </a:p>
          <a:p>
            <a:r>
              <a:rPr lang="it-IT" sz="4000" dirty="0" smtClean="0"/>
              <a:t>Il calcolo percentuale</a:t>
            </a:r>
          </a:p>
        </p:txBody>
      </p:sp>
      <p:sp>
        <p:nvSpPr>
          <p:cNvPr id="4" name="AutoShape 2" descr="Risultati immagini per minions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1967670"/>
            <a:ext cx="2551484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056784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/>
            <a:r>
              <a:rPr lang="it-IT" dirty="0" smtClean="0"/>
              <a:t>P = </a:t>
            </a:r>
            <a:r>
              <a:rPr lang="it-IT" dirty="0"/>
              <a:t>? (problema diretto)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it-IT" dirty="0" smtClean="0"/>
              <a:t>Il calcolo % è molto usato in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STATISTICA.</a:t>
            </a:r>
          </a:p>
          <a:p>
            <a:r>
              <a:rPr lang="it-IT" dirty="0" smtClean="0"/>
              <a:t>Es: </a:t>
            </a:r>
            <a:r>
              <a:rPr lang="it-IT" dirty="0"/>
              <a:t>La popolazione di una regione risulta di 2 milioni di abitanti; se i lavoratori agricoli corrispondono al 7% della popolazione, qual è il loro numero? </a:t>
            </a:r>
            <a:endParaRPr lang="it-IT" dirty="0" smtClean="0"/>
          </a:p>
          <a:p>
            <a:r>
              <a:rPr lang="it-IT" dirty="0"/>
              <a:t> P  =   </a:t>
            </a:r>
            <a:r>
              <a:rPr lang="it-IT" u="sng" dirty="0" smtClean="0"/>
              <a:t>r </a:t>
            </a:r>
            <a:r>
              <a:rPr lang="it-IT" u="sng" dirty="0"/>
              <a:t>S</a:t>
            </a:r>
            <a:r>
              <a:rPr lang="it-IT" dirty="0"/>
              <a:t>	</a:t>
            </a:r>
            <a:endParaRPr lang="it-IT" dirty="0" smtClean="0"/>
          </a:p>
          <a:p>
            <a:pPr marL="109728" indent="0">
              <a:buNone/>
            </a:pPr>
            <a:r>
              <a:rPr lang="it-IT" dirty="0"/>
              <a:t>	</a:t>
            </a:r>
            <a:r>
              <a:rPr lang="it-IT" dirty="0" smtClean="0"/>
              <a:t>    100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P = 7*2.000.000/100 = 140.000 </a:t>
            </a:r>
          </a:p>
          <a:p>
            <a:pPr marL="109728" indent="0">
              <a:buNone/>
            </a:pP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Con la calcolatrice: 2.000.000 	7</a:t>
            </a:r>
            <a:endParaRPr lang="it-IT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36096" y="5877272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72200" y="5877272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94" y="3861048"/>
            <a:ext cx="2332130" cy="155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8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Impariamo a usare la calcolatrice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2249424"/>
            <a:ext cx="5148064" cy="4325112"/>
          </a:xfrm>
        </p:spPr>
        <p:txBody>
          <a:bodyPr/>
          <a:lstStyle/>
          <a:p>
            <a:r>
              <a:rPr lang="it-IT" dirty="0" smtClean="0"/>
              <a:t>Per calcolare una percentuale si può usare il tasto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pPr marL="109728" indent="0">
              <a:buNone/>
            </a:pPr>
            <a:r>
              <a:rPr lang="it-IT" dirty="0" smtClean="0"/>
              <a:t>Con un solo tasto si fa l’operazione : 100</a:t>
            </a:r>
          </a:p>
        </p:txBody>
      </p:sp>
      <p:pic>
        <p:nvPicPr>
          <p:cNvPr id="1026" name="Picture 2" descr="http://www.dalmasso24.it/4717-thickbox/calcolatrice-da-tavolo-12-cifre-cd-2666-nikoff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50169" r="34969" b="7612"/>
          <a:stretch/>
        </p:blipFill>
        <p:spPr bwMode="auto">
          <a:xfrm>
            <a:off x="467544" y="2132856"/>
            <a:ext cx="3528392" cy="45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652120" y="3958144"/>
            <a:ext cx="10081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it-IT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521" y="620688"/>
            <a:ext cx="5074559" cy="1066800"/>
          </a:xfrm>
        </p:spPr>
        <p:txBody>
          <a:bodyPr/>
          <a:lstStyle/>
          <a:p>
            <a:r>
              <a:rPr lang="it-IT" dirty="0" smtClean="0"/>
              <a:t>I calcoli sul PC: </a:t>
            </a:r>
            <a:r>
              <a:rPr lang="it-IT" dirty="0" err="1" smtClean="0"/>
              <a:t>excel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9671" y="692696"/>
            <a:ext cx="3474329" cy="3133137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calcolo può essere impostato nella cella</a:t>
            </a:r>
          </a:p>
          <a:p>
            <a:r>
              <a:rPr lang="it-IT" sz="2000" dirty="0" smtClean="0"/>
              <a:t>Oppure come formula che prende i dati nelle celle</a:t>
            </a:r>
          </a:p>
          <a:p>
            <a:r>
              <a:rPr lang="it-IT" sz="2000" dirty="0" smtClean="0"/>
              <a:t>Le celle vengono impostate con il formato adatto. </a:t>
            </a:r>
          </a:p>
          <a:p>
            <a:r>
              <a:rPr lang="it-IT" sz="2000" dirty="0" smtClean="0"/>
              <a:t>Per i tassi il formato %</a:t>
            </a:r>
            <a:endParaRPr lang="it-IT" sz="2000" dirty="0"/>
          </a:p>
        </p:txBody>
      </p:sp>
      <p:pic>
        <p:nvPicPr>
          <p:cNvPr id="5" name="Picture 4" descr="Risultati immagini per minions calcolat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45" y="1556792"/>
            <a:ext cx="1842727" cy="184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2" b="54762"/>
          <a:stretch/>
        </p:blipFill>
        <p:spPr bwMode="auto">
          <a:xfrm>
            <a:off x="50607" y="2636912"/>
            <a:ext cx="4281714" cy="3309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6597" r="22311" b="53848"/>
          <a:stretch/>
        </p:blipFill>
        <p:spPr bwMode="auto">
          <a:xfrm>
            <a:off x="3571203" y="3825833"/>
            <a:ext cx="5597236" cy="3032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8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056784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/>
            <a:r>
              <a:rPr lang="it-IT" dirty="0" smtClean="0"/>
              <a:t>P = </a:t>
            </a:r>
            <a:r>
              <a:rPr lang="it-IT" dirty="0"/>
              <a:t>? (problema diretto)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0" r="27536"/>
          <a:stretch/>
        </p:blipFill>
        <p:spPr bwMode="auto">
          <a:xfrm>
            <a:off x="7949774" y="678007"/>
            <a:ext cx="116378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it-IT" dirty="0" smtClean="0"/>
              <a:t>Il calcolo % è molto usato anche in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ECONOMIA.</a:t>
            </a:r>
          </a:p>
          <a:p>
            <a:r>
              <a:rPr lang="it-IT" dirty="0" smtClean="0"/>
              <a:t>Es: </a:t>
            </a:r>
            <a:r>
              <a:rPr lang="it-IT" b="1" dirty="0" smtClean="0"/>
              <a:t>Lo sconto mercantile:</a:t>
            </a:r>
          </a:p>
          <a:p>
            <a:r>
              <a:rPr lang="it-IT" dirty="0" smtClean="0"/>
              <a:t>Il prezzo unitario di una merce è pari a 46,00 €, ma per acquisti superiori alle 100 unità il grossista pratica il 5% di sconto. Se ordino 150 unità di merce, a quanto ammonta lo sconto?  </a:t>
            </a:r>
          </a:p>
          <a:p>
            <a:r>
              <a:rPr lang="it-IT" dirty="0"/>
              <a:t> P  =   </a:t>
            </a:r>
            <a:r>
              <a:rPr lang="it-IT" u="sng" dirty="0" smtClean="0"/>
              <a:t>r </a:t>
            </a:r>
            <a:r>
              <a:rPr lang="it-IT" u="sng" dirty="0"/>
              <a:t>S</a:t>
            </a:r>
            <a:r>
              <a:rPr lang="it-IT" dirty="0"/>
              <a:t>	</a:t>
            </a:r>
            <a:endParaRPr lang="it-IT" dirty="0" smtClean="0"/>
          </a:p>
          <a:p>
            <a:pPr marL="109728" indent="0">
              <a:buNone/>
            </a:pPr>
            <a:r>
              <a:rPr lang="it-IT" dirty="0"/>
              <a:t>	</a:t>
            </a:r>
            <a:r>
              <a:rPr lang="it-IT" dirty="0" smtClean="0"/>
              <a:t>    100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sz="2400" dirty="0" smtClean="0"/>
              <a:t>P = 150*46,00*5/100 = 345,00 € </a:t>
            </a:r>
          </a:p>
          <a:p>
            <a:pPr marL="109728" indent="0">
              <a:buNone/>
            </a:pP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25" y="4869160"/>
            <a:ext cx="375076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6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08104" y="5894070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20" name="Picture 4" descr="https://upload.wikimedia.org/wikipedia/commons/thumb/1/1f/Obelus_symbol.svg/2000px-Obelus_symbol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5692854"/>
            <a:ext cx="7200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Es: Paolo acquista una maglia il cui prezzo è 60,00€, e il negoziante gli fa uno sconto di 12,00€. Qual è la percentuale di sconto applicata? </a:t>
            </a:r>
          </a:p>
          <a:p>
            <a:r>
              <a:rPr lang="it-IT" dirty="0"/>
              <a:t>  r  =      </a:t>
            </a:r>
            <a:r>
              <a:rPr lang="it-IT" u="sng" dirty="0"/>
              <a:t>P 100</a:t>
            </a:r>
            <a:r>
              <a:rPr lang="it-IT" dirty="0"/>
              <a:t>	</a:t>
            </a: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                   S</a:t>
            </a:r>
            <a:endParaRPr lang="it-IT" dirty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dirty="0" smtClean="0"/>
              <a:t>r = 12,00*100 / 60,00 = 20% </a:t>
            </a:r>
          </a:p>
          <a:p>
            <a:pPr marL="109728" indent="0">
              <a:buNone/>
            </a:pP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Con 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la calcolatrice: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12       100	60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624736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/>
              <a:t>r = </a:t>
            </a:r>
            <a:r>
              <a:rPr lang="it-IT" dirty="0"/>
              <a:t>? (problema inverso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5894071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7170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6" r="29672"/>
          <a:stretch/>
        </p:blipFill>
        <p:spPr bwMode="auto">
          <a:xfrm flipH="1">
            <a:off x="7020272" y="3861048"/>
            <a:ext cx="1939814" cy="2611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3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08104" y="5894070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Es: nel mese di settembre l’albergo Marechiaro ha registrato 568 presenze, pari all’80% delle  presenze del mese precedente. Quanti ospiti ha registrato in agosto? </a:t>
            </a:r>
          </a:p>
          <a:p>
            <a:r>
              <a:rPr lang="it-IT" dirty="0" smtClean="0"/>
              <a:t>S  </a:t>
            </a:r>
            <a:r>
              <a:rPr lang="it-IT" dirty="0"/>
              <a:t>=      </a:t>
            </a:r>
            <a:r>
              <a:rPr lang="it-IT" u="sng" dirty="0"/>
              <a:t>P 100</a:t>
            </a:r>
            <a:r>
              <a:rPr lang="it-IT" dirty="0"/>
              <a:t>	</a:t>
            </a: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                   </a:t>
            </a:r>
            <a:r>
              <a:rPr lang="it-IT" dirty="0"/>
              <a:t>r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dirty="0" smtClean="0"/>
              <a:t>r = 568*100 / 80 = 710 presenze</a:t>
            </a:r>
            <a:endParaRPr lang="it-IT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Con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la calcolatrice: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 568           100         80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84776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S</a:t>
            </a:r>
            <a:r>
              <a:rPr lang="it-IT" dirty="0" smtClean="0"/>
              <a:t> = </a:t>
            </a:r>
            <a:r>
              <a:rPr lang="it-IT" dirty="0"/>
              <a:t>? (problema inverso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5894071"/>
            <a:ext cx="5040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9220" name="Picture 4" descr="https://upload.wikimedia.org/wikipedia/commons/thumb/1/1f/Obelus_symbol.svg/2000px-Obelus_symbol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5692854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isultati immagini per minions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789040"/>
            <a:ext cx="283733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Calcolo percentuale </a:t>
            </a:r>
            <a:r>
              <a:rPr lang="it-IT" dirty="0" err="1" smtClean="0"/>
              <a:t>sopracento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il valore noto oppure l’incognita è riferito alla somma S + P, si ha un problema </a:t>
            </a:r>
            <a:r>
              <a:rPr lang="it-IT" dirty="0" err="1"/>
              <a:t>sopracento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 + 100): 100 = (S + P) : S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 + 100): r = (S + P) : P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3585" r="23219"/>
          <a:stretch/>
        </p:blipFill>
        <p:spPr bwMode="auto">
          <a:xfrm>
            <a:off x="1403648" y="4804620"/>
            <a:ext cx="2152033" cy="205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t="4002" r="50000" b="41202"/>
          <a:stretch/>
        </p:blipFill>
        <p:spPr bwMode="auto">
          <a:xfrm>
            <a:off x="4455337" y="4872484"/>
            <a:ext cx="1276525" cy="12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roce 4"/>
          <p:cNvSpPr/>
          <p:nvPr/>
        </p:nvSpPr>
        <p:spPr>
          <a:xfrm>
            <a:off x="3923928" y="5301208"/>
            <a:ext cx="504056" cy="549815"/>
          </a:xfrm>
          <a:prstGeom prst="plus">
            <a:avLst>
              <a:gd name="adj" fmla="val 44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3947170"/>
            <a:ext cx="316835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 la calcolatrice: se voglio calcolare il 120% di un numero: n X 120 % </a:t>
            </a:r>
          </a:p>
          <a:p>
            <a:pPr algn="ctr"/>
            <a:r>
              <a:rPr lang="it-IT" dirty="0" smtClean="0"/>
              <a:t>oppure (dipende dai modelli): </a:t>
            </a:r>
          </a:p>
          <a:p>
            <a:pPr algn="ctr"/>
            <a:r>
              <a:rPr lang="it-IT" dirty="0" smtClean="0"/>
              <a:t>n X 20% +</a:t>
            </a:r>
          </a:p>
          <a:p>
            <a:pPr algn="ctr"/>
            <a:r>
              <a:rPr lang="it-IT" dirty="0" smtClean="0"/>
              <a:t>n + 20%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5485874"/>
            <a:ext cx="1398234" cy="3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100%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611901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120%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24870" y="5116542"/>
            <a:ext cx="83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20%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99993" y="5231966"/>
            <a:ext cx="83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20%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Calcolo percentuale </a:t>
            </a:r>
            <a:r>
              <a:rPr lang="it-IT" dirty="0" err="1" smtClean="0"/>
              <a:t>sottocento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il valore noto oppure l’incognita è riferito alla </a:t>
            </a:r>
            <a:r>
              <a:rPr lang="it-IT" dirty="0" smtClean="0"/>
              <a:t>differenza </a:t>
            </a:r>
            <a:r>
              <a:rPr lang="it-IT" dirty="0"/>
              <a:t>S </a:t>
            </a:r>
            <a:r>
              <a:rPr lang="it-IT" dirty="0" smtClean="0"/>
              <a:t>- </a:t>
            </a:r>
            <a:r>
              <a:rPr lang="it-IT" dirty="0"/>
              <a:t>P, si ha un problema </a:t>
            </a:r>
            <a:r>
              <a:rPr lang="it-IT" dirty="0" err="1" smtClean="0"/>
              <a:t>sottocento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(100 - r):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100 = (S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P) : S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(100 - r):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 = (S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P) : P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4658" r="20335"/>
          <a:stretch/>
        </p:blipFill>
        <p:spPr bwMode="auto">
          <a:xfrm>
            <a:off x="5076056" y="4226608"/>
            <a:ext cx="3388659" cy="262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t="4002" r="50000" b="41202"/>
          <a:stretch/>
        </p:blipFill>
        <p:spPr bwMode="auto">
          <a:xfrm>
            <a:off x="5292080" y="3570977"/>
            <a:ext cx="1276525" cy="12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 flipH="1" flipV="1">
            <a:off x="5930342" y="4581128"/>
            <a:ext cx="22583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 flipV="1">
            <a:off x="6238953" y="4733528"/>
            <a:ext cx="22583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6467364" y="4669904"/>
            <a:ext cx="22583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6568605" y="4226608"/>
            <a:ext cx="22583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115616" y="4949552"/>
            <a:ext cx="316835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 la calcolatrice: se voglio togliere il 20% da un numero: n X 80 % </a:t>
            </a:r>
          </a:p>
          <a:p>
            <a:pPr algn="ctr"/>
            <a:r>
              <a:rPr lang="it-IT" dirty="0" smtClean="0"/>
              <a:t>oppure (dipende dai modelli): </a:t>
            </a:r>
          </a:p>
          <a:p>
            <a:pPr algn="ctr"/>
            <a:r>
              <a:rPr lang="it-IT" dirty="0" smtClean="0"/>
              <a:t>n X 20% -</a:t>
            </a:r>
          </a:p>
          <a:p>
            <a:pPr algn="ctr"/>
            <a:r>
              <a:rPr lang="it-IT" dirty="0" smtClean="0"/>
              <a:t>n - 20%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668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08" y="836712"/>
            <a:ext cx="8928992" cy="10668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Un’applicazione dei calcoli percentuali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500" b="1" dirty="0"/>
              <a:t>Margine</a:t>
            </a:r>
            <a:r>
              <a:rPr lang="it-IT" sz="3500" dirty="0"/>
              <a:t> e </a:t>
            </a:r>
            <a:r>
              <a:rPr lang="it-IT" sz="3500" b="1" dirty="0"/>
              <a:t>Ricarico </a:t>
            </a:r>
            <a:endParaRPr lang="it-IT" sz="3500" b="1" dirty="0" smtClean="0"/>
          </a:p>
          <a:p>
            <a:pPr marL="109728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Entrambi nascono dalla differenza che intercorre tra </a:t>
            </a:r>
            <a:r>
              <a:rPr lang="it-IT" b="1" i="1" dirty="0"/>
              <a:t>costo</a:t>
            </a:r>
            <a:r>
              <a:rPr lang="it-IT" b="1" dirty="0"/>
              <a:t> di acquisto</a:t>
            </a:r>
            <a:r>
              <a:rPr lang="it-IT" dirty="0"/>
              <a:t> e </a:t>
            </a:r>
            <a:r>
              <a:rPr lang="it-IT" b="1" i="1" dirty="0"/>
              <a:t>prezzo</a:t>
            </a:r>
            <a:r>
              <a:rPr lang="it-IT" b="1" dirty="0"/>
              <a:t> di vendita</a:t>
            </a:r>
            <a:r>
              <a:rPr lang="it-IT" dirty="0"/>
              <a:t> del prodotto, cioè sul </a:t>
            </a:r>
            <a:r>
              <a:rPr lang="it-IT" i="1" dirty="0"/>
              <a:t>vantaggio </a:t>
            </a:r>
            <a:r>
              <a:rPr lang="it-IT" i="1" dirty="0" smtClean="0"/>
              <a:t>economico </a:t>
            </a:r>
            <a:r>
              <a:rPr lang="it-IT" dirty="0" smtClean="0"/>
              <a:t>che </a:t>
            </a:r>
            <a:r>
              <a:rPr lang="it-IT" dirty="0"/>
              <a:t>ha il commerciante.</a:t>
            </a:r>
            <a:br>
              <a:rPr lang="it-IT" dirty="0"/>
            </a:br>
            <a:r>
              <a:rPr lang="it-IT" dirty="0"/>
              <a:t>Differente è però il metodo di calcolare ed interpretare questa differenza:</a:t>
            </a:r>
            <a:br>
              <a:rPr lang="it-IT" dirty="0"/>
            </a:br>
            <a:r>
              <a:rPr lang="it-IT" dirty="0"/>
              <a:t>1. Il </a:t>
            </a:r>
            <a:r>
              <a:rPr lang="it-IT" b="1" dirty="0"/>
              <a:t>Margine </a:t>
            </a:r>
            <a:r>
              <a:rPr lang="it-IT" dirty="0"/>
              <a:t>commerciale si calcola </a:t>
            </a:r>
            <a:r>
              <a:rPr lang="it-IT" i="1" dirty="0"/>
              <a:t>a scendere</a:t>
            </a:r>
            <a:r>
              <a:rPr lang="it-IT" dirty="0"/>
              <a:t> sulla base del prezzo di vendita al </a:t>
            </a:r>
            <a:r>
              <a:rPr lang="it-IT" dirty="0" smtClean="0"/>
              <a:t>pubblico.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2. Il </a:t>
            </a:r>
            <a:r>
              <a:rPr lang="it-IT" b="1" dirty="0"/>
              <a:t>Ricarico</a:t>
            </a:r>
            <a:r>
              <a:rPr lang="it-IT" dirty="0"/>
              <a:t> si calcola </a:t>
            </a:r>
            <a:r>
              <a:rPr lang="it-IT" i="1" dirty="0"/>
              <a:t>a salire</a:t>
            </a:r>
            <a:r>
              <a:rPr lang="it-IT" dirty="0"/>
              <a:t> sulla base del costo </a:t>
            </a:r>
            <a:r>
              <a:rPr lang="it-IT" dirty="0" smtClean="0"/>
              <a:t>d’acquisto.</a:t>
            </a:r>
            <a:endParaRPr lang="it-IT" dirty="0"/>
          </a:p>
        </p:txBody>
      </p:sp>
      <p:pic>
        <p:nvPicPr>
          <p:cNvPr id="11266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 b="12824"/>
          <a:stretch/>
        </p:blipFill>
        <p:spPr bwMode="auto">
          <a:xfrm>
            <a:off x="7308304" y="908720"/>
            <a:ext cx="1600200" cy="16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Margine e ricarico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6203032" cy="432511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dunque il margine è una parte del prezzo: si pone il ricavo pari a 100, e costi e margine sono parti del tutto, complementari a 100 (calcoli % semplici e inversi, o </a:t>
            </a:r>
            <a:r>
              <a:rPr lang="it-IT" dirty="0" err="1" smtClean="0"/>
              <a:t>sottocento</a:t>
            </a:r>
            <a:r>
              <a:rPr lang="it-IT" dirty="0" smtClean="0"/>
              <a:t>)</a:t>
            </a:r>
          </a:p>
          <a:p>
            <a:pPr marL="109728" indent="0">
              <a:buNone/>
            </a:pPr>
            <a:endParaRPr lang="it-IT" dirty="0" smtClean="0"/>
          </a:p>
          <a:p>
            <a:r>
              <a:rPr lang="it-IT" dirty="0" smtClean="0"/>
              <a:t>Invece il ricarico si calcola a partire dal costo: si pone il costo pari a 100, il ricarico è calcolato in % sul costo </a:t>
            </a:r>
            <a:r>
              <a:rPr lang="it-IT" dirty="0"/>
              <a:t>(calcoli % semplici e </a:t>
            </a:r>
            <a:r>
              <a:rPr lang="it-IT" dirty="0" smtClean="0"/>
              <a:t>inversi</a:t>
            </a:r>
            <a:r>
              <a:rPr lang="it-IT" dirty="0"/>
              <a:t>)</a:t>
            </a:r>
            <a:r>
              <a:rPr lang="it-IT" dirty="0" smtClean="0"/>
              <a:t>, e le relazioni tra costi/ricarico e il prezzo si ottengono con i  </a:t>
            </a:r>
            <a:r>
              <a:rPr lang="it-IT" dirty="0" err="1" smtClean="0"/>
              <a:t>sopracento</a:t>
            </a:r>
            <a:r>
              <a:rPr lang="it-IT" dirty="0" smtClean="0"/>
              <a:t> diretti e inversi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3585" r="23219"/>
          <a:stretch/>
        </p:blipFill>
        <p:spPr bwMode="auto">
          <a:xfrm>
            <a:off x="6981805" y="2276872"/>
            <a:ext cx="2152033" cy="205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t="3585" r="23219" b="3805"/>
          <a:stretch/>
        </p:blipFill>
        <p:spPr bwMode="auto">
          <a:xfrm>
            <a:off x="6730911" y="4851001"/>
            <a:ext cx="1351150" cy="12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t="4002" r="50000" b="41202"/>
          <a:stretch/>
        </p:blipFill>
        <p:spPr bwMode="auto">
          <a:xfrm>
            <a:off x="8082062" y="5158011"/>
            <a:ext cx="638263" cy="62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30911" y="5152351"/>
            <a:ext cx="116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costo</a:t>
            </a:r>
            <a:endParaRPr lang="it-IT" sz="3200" dirty="0"/>
          </a:p>
        </p:txBody>
      </p:sp>
      <p:sp>
        <p:nvSpPr>
          <p:cNvPr id="8" name="Ovale 7"/>
          <p:cNvSpPr/>
          <p:nvPr/>
        </p:nvSpPr>
        <p:spPr>
          <a:xfrm>
            <a:off x="6505733" y="4662517"/>
            <a:ext cx="2530763" cy="1617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031506" y="5244683"/>
            <a:ext cx="116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ricarico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44277" y="5803613"/>
            <a:ext cx="129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ricavo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82822" y="1696836"/>
            <a:ext cx="129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ricavo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63714" y="3303562"/>
            <a:ext cx="116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costo</a:t>
            </a:r>
            <a:endParaRPr lang="it-IT" sz="3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90753" y="2580572"/>
            <a:ext cx="116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margine</a:t>
            </a:r>
            <a:endParaRPr lang="it-IT" sz="3200" dirty="0"/>
          </a:p>
        </p:txBody>
      </p:sp>
      <p:sp>
        <p:nvSpPr>
          <p:cNvPr id="14" name="Croce 13"/>
          <p:cNvSpPr/>
          <p:nvPr/>
        </p:nvSpPr>
        <p:spPr>
          <a:xfrm flipH="1">
            <a:off x="7850157" y="5429442"/>
            <a:ext cx="360040" cy="377522"/>
          </a:xfrm>
          <a:prstGeom prst="plus">
            <a:avLst>
              <a:gd name="adj" fmla="val 44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2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17104"/>
          </a:xfrm>
        </p:spPr>
        <p:txBody>
          <a:bodyPr>
            <a:normAutofit/>
          </a:bodyPr>
          <a:lstStyle/>
          <a:p>
            <a:r>
              <a:rPr lang="it-IT" b="1" dirty="0"/>
              <a:t>Si definisce Proporzione </a:t>
            </a:r>
            <a:r>
              <a:rPr lang="it-IT" b="1" dirty="0" smtClean="0"/>
              <a:t>l’uguaglianza di </a:t>
            </a:r>
            <a:r>
              <a:rPr lang="it-IT" b="1" dirty="0"/>
              <a:t>due </a:t>
            </a:r>
            <a:r>
              <a:rPr lang="it-IT" b="1" dirty="0" smtClean="0"/>
              <a:t>rapporti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/>
              <a:t>Prendiamo l’uguaglianza:</a:t>
            </a:r>
          </a:p>
          <a:p>
            <a:pPr marL="402336" lvl="1" indent="0">
              <a:buNone/>
            </a:pPr>
            <a:r>
              <a:rPr lang="it-IT" b="1" u="sng" dirty="0"/>
              <a:t>10</a:t>
            </a:r>
            <a:r>
              <a:rPr lang="it-IT" b="1" dirty="0"/>
              <a:t>		</a:t>
            </a:r>
            <a:r>
              <a:rPr lang="it-IT" b="1" u="sng" dirty="0"/>
              <a:t>6</a:t>
            </a:r>
          </a:p>
          <a:p>
            <a:pPr marL="402336" lvl="1" indent="0">
              <a:buNone/>
            </a:pPr>
            <a:r>
              <a:rPr lang="it-IT" b="1" dirty="0" smtClean="0"/>
              <a:t> 5</a:t>
            </a:r>
            <a:r>
              <a:rPr lang="it-IT" b="1" dirty="0"/>
              <a:t>		3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dirty="0" smtClean="0"/>
              <a:t>Questa </a:t>
            </a:r>
            <a:r>
              <a:rPr lang="it-IT" dirty="0"/>
              <a:t>si può esprimere così:   </a:t>
            </a:r>
          </a:p>
          <a:p>
            <a:pPr marL="109728" indent="0">
              <a:buNone/>
            </a:pPr>
            <a:endParaRPr lang="it-IT" dirty="0"/>
          </a:p>
          <a:p>
            <a:pPr marL="402336" lvl="1" indent="0">
              <a:buNone/>
            </a:pPr>
            <a:r>
              <a:rPr lang="it-IT" b="1" dirty="0"/>
              <a:t>10:5 = 6:3   </a:t>
            </a:r>
            <a:endParaRPr lang="it-IT" b="1" dirty="0" smtClean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sz="2400" dirty="0"/>
              <a:t>e si legge: dieci sta a cinque come sei sta a 3.</a:t>
            </a:r>
          </a:p>
          <a:p>
            <a:pPr marL="109728" indent="0">
              <a:buNone/>
            </a:pPr>
            <a:endParaRPr lang="it-IT" sz="2400" dirty="0"/>
          </a:p>
          <a:p>
            <a:pPr marL="109728" indent="0">
              <a:buNone/>
            </a:pPr>
            <a:r>
              <a:rPr lang="it-IT" sz="2400" dirty="0"/>
              <a:t>I numeri 10 e  6 si dicono antecedenti, 5 e 3 conseguenti</a:t>
            </a:r>
          </a:p>
          <a:p>
            <a:pPr marL="109728" indent="0">
              <a:buNone/>
            </a:pPr>
            <a:r>
              <a:rPr lang="it-IT" sz="2400" dirty="0"/>
              <a:t>Inoltre 10 e 3 sono gli estremi e 5 e 6 sono i medi.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475656" y="2708920"/>
            <a:ext cx="648072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3028950" cy="15144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6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076400"/>
            <a:ext cx="8579296" cy="47816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Es: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markup sul costo, o ricarico</a:t>
            </a:r>
          </a:p>
          <a:p>
            <a:pPr marL="109728" indent="0">
              <a:buNone/>
            </a:pPr>
            <a:r>
              <a:rPr lang="it-IT" dirty="0" smtClean="0"/>
              <a:t>Una </a:t>
            </a:r>
            <a:r>
              <a:rPr lang="it-IT" dirty="0"/>
              <a:t>porzione di pesce ha un costo unitario di </a:t>
            </a:r>
            <a:r>
              <a:rPr lang="it-IT" dirty="0" smtClean="0"/>
              <a:t>9,00€</a:t>
            </a:r>
            <a:r>
              <a:rPr lang="it-IT" dirty="0"/>
              <a:t>. A quanto corrisponde il prezzo di vendita se vogliamo ottenere un </a:t>
            </a:r>
            <a:r>
              <a:rPr lang="it-IT" dirty="0" err="1" smtClean="0"/>
              <a:t>mark</a:t>
            </a:r>
            <a:r>
              <a:rPr lang="it-IT" dirty="0" smtClean="0"/>
              <a:t> up pari al 40% </a:t>
            </a:r>
            <a:r>
              <a:rPr lang="it-IT" dirty="0"/>
              <a:t>del costo complessivo</a:t>
            </a:r>
            <a:r>
              <a:rPr lang="it-IT" dirty="0" smtClean="0"/>
              <a:t>?</a:t>
            </a:r>
          </a:p>
          <a:p>
            <a:pPr marL="109728" indent="0"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 + P)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=  S*(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 + 100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)/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100 </a:t>
            </a:r>
          </a:p>
          <a:p>
            <a:pPr marL="109728" indent="0">
              <a:buNone/>
            </a:pPr>
            <a:r>
              <a:rPr lang="it-IT" dirty="0" smtClean="0"/>
              <a:t>S + P = 9,00*140 / 100 = 12,60 € </a:t>
            </a:r>
            <a:r>
              <a:rPr lang="it-IT" sz="2200" dirty="0"/>
              <a:t>(problema </a:t>
            </a:r>
            <a:r>
              <a:rPr lang="it-IT" sz="2200" dirty="0" smtClean="0"/>
              <a:t>diretto </a:t>
            </a:r>
            <a:r>
              <a:rPr lang="it-IT" sz="2200" dirty="0" err="1" smtClean="0"/>
              <a:t>sopracento</a:t>
            </a:r>
            <a:r>
              <a:rPr lang="it-IT" sz="2200" dirty="0" smtClean="0"/>
              <a:t>)</a:t>
            </a:r>
          </a:p>
          <a:p>
            <a:pPr marL="109728" indent="0" algn="ctr">
              <a:buNone/>
            </a:pPr>
            <a:endParaRPr lang="it-IT" sz="2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it-IT" sz="2600" i="1" dirty="0" smtClean="0">
                <a:solidFill>
                  <a:schemeClr val="accent2">
                    <a:lumMod val="75000"/>
                  </a:schemeClr>
                </a:solidFill>
              </a:rPr>
              <a:t>Il prezzo finale è il 140% del costo sostenuto</a:t>
            </a:r>
            <a:endParaRPr lang="it-IT" sz="3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it-IT" sz="3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sz="2200" dirty="0" smtClean="0"/>
              <a:t>Allo stesso risultato si giunge anche calcolando prima il ricarico (il 40% di 9,00 €, che è pari a 3,60 €) e poi sommando: 9,00 + 3,60. Ovviamente</a:t>
            </a:r>
            <a:r>
              <a:rPr lang="it-IT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200" dirty="0" smtClean="0"/>
              <a:t>si tratta di una sequenza più lunga di operazioni, che si possono evitare ricorrendo direttamente al calcolo </a:t>
            </a:r>
            <a:r>
              <a:rPr lang="it-IT" sz="2200" dirty="0" err="1" smtClean="0"/>
              <a:t>sopracento</a:t>
            </a:r>
            <a:endParaRPr lang="it-IT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2800" dirty="0" smtClean="0"/>
              <a:t>Se voglio fissare il prezzo di vendita conoscendo i costi e fissando un </a:t>
            </a:r>
            <a:r>
              <a:rPr lang="it-IT" sz="2800" dirty="0" err="1" smtClean="0"/>
              <a:t>mark</a:t>
            </a:r>
            <a:r>
              <a:rPr lang="it-IT" sz="2800" dirty="0" smtClean="0"/>
              <a:t> up desiderato, in %, uso il calcolo diretto </a:t>
            </a:r>
            <a:r>
              <a:rPr lang="it-IT" sz="2800" dirty="0" err="1" smtClean="0"/>
              <a:t>sopracento</a:t>
            </a:r>
            <a:endParaRPr lang="it-IT" sz="2800" dirty="0"/>
          </a:p>
        </p:txBody>
      </p:sp>
      <p:pic>
        <p:nvPicPr>
          <p:cNvPr id="6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r="10109"/>
          <a:stretch/>
        </p:blipFill>
        <p:spPr bwMode="auto">
          <a:xfrm>
            <a:off x="375226" y="4377016"/>
            <a:ext cx="535444" cy="7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854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492896"/>
            <a:ext cx="8579296" cy="4365104"/>
          </a:xfrm>
        </p:spPr>
        <p:txBody>
          <a:bodyPr>
            <a:normAutofit/>
          </a:bodyPr>
          <a:lstStyle/>
          <a:p>
            <a:r>
              <a:rPr lang="it-IT" dirty="0" smtClean="0"/>
              <a:t>Es: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margine</a:t>
            </a:r>
          </a:p>
          <a:p>
            <a:pPr marL="109728" indent="0">
              <a:buNone/>
            </a:pPr>
            <a:r>
              <a:rPr lang="it-IT" dirty="0" smtClean="0"/>
              <a:t>Visto che il prezzo di vendita è stato fissato pari a 12,60, e il margine ottenuto è pari a 3,60€, qual è la mia marginalità sui prezzi?</a:t>
            </a:r>
          </a:p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r: 100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 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dirty="0" smtClean="0"/>
              <a:t>r = 3,60 * 100 </a:t>
            </a:r>
            <a:r>
              <a:rPr lang="it-IT" dirty="0"/>
              <a:t>/ </a:t>
            </a:r>
            <a:r>
              <a:rPr lang="it-IT" dirty="0" smtClean="0"/>
              <a:t>12,60 = 28,57 % </a:t>
            </a:r>
            <a:r>
              <a:rPr lang="it-IT" sz="2200" dirty="0"/>
              <a:t>(problema </a:t>
            </a:r>
            <a:r>
              <a:rPr lang="it-IT" sz="2200" dirty="0" smtClean="0"/>
              <a:t>inverso)</a:t>
            </a:r>
            <a:endParaRPr lang="it-IT" dirty="0" smtClean="0"/>
          </a:p>
          <a:p>
            <a:pPr marL="109728" indent="0">
              <a:buNone/>
            </a:pPr>
            <a:endParaRPr lang="it-IT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r>
              <a:rPr lang="it-IT" i="1" dirty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margine è il 28,57% del prezzo praticato</a:t>
            </a:r>
            <a:endParaRPr lang="it-IT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6561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dirty="0" smtClean="0"/>
              <a:t>Molto spesso i prezzi li impone il mercato (sono un vincolo) e i costi sono già stati sostenuti, quindi noti. Se conosco prezzi e costi, e voglio capire quale sarà la mia marginalità, uso il calcolo inverso semplice</a:t>
            </a:r>
            <a:endParaRPr lang="it-IT" sz="2800" dirty="0"/>
          </a:p>
        </p:txBody>
      </p:sp>
      <p:pic>
        <p:nvPicPr>
          <p:cNvPr id="6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r="10109"/>
          <a:stretch/>
        </p:blipFill>
        <p:spPr bwMode="auto">
          <a:xfrm>
            <a:off x="3201880" y="2204864"/>
            <a:ext cx="604422" cy="8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55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429000"/>
            <a:ext cx="8579296" cy="34290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Es: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obiettivi di costo</a:t>
            </a:r>
          </a:p>
          <a:p>
            <a:pPr marL="109728" indent="0">
              <a:buNone/>
            </a:pPr>
            <a:r>
              <a:rPr lang="it-IT" dirty="0" smtClean="0"/>
              <a:t>Visto che il prezzo di vendita è stato fissato pari a 12,60, se fisso il margine desiderato pari al 35% del prezzo, qual è il mio obiettivo di costo?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(100 - r): 100 = (S - P) : S</a:t>
            </a:r>
          </a:p>
          <a:p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dirty="0" smtClean="0"/>
              <a:t>S - P = 12,60 * 65 / 100 = 8,19 € </a:t>
            </a:r>
            <a:r>
              <a:rPr lang="it-IT" sz="2200" dirty="0"/>
              <a:t>(problema </a:t>
            </a:r>
            <a:r>
              <a:rPr lang="it-IT" sz="2200" dirty="0" smtClean="0"/>
              <a:t>diretto </a:t>
            </a:r>
            <a:r>
              <a:rPr lang="it-IT" sz="2200" dirty="0" err="1" smtClean="0"/>
              <a:t>sottocento</a:t>
            </a:r>
            <a:r>
              <a:rPr lang="it-IT" sz="2200" dirty="0" smtClean="0"/>
              <a:t>)</a:t>
            </a:r>
          </a:p>
          <a:p>
            <a:pPr marL="109728" indent="0">
              <a:buNone/>
            </a:pP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Per ottenere il margine desiderato, devo abbattere i costi: da 9,00 € a 8,19 €</a:t>
            </a:r>
            <a:endParaRPr lang="it-IT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endParaRPr lang="it-IT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2664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/>
              <a:t>Ma se desidero guadagnare di più, e non posso alzare i prezzi, l’unica strada è ridurre i costi. Allora, dato il prezzo pari a 12,60 €, se fisso il mio obiettivo di marginalità pari al 35% (ovvero più elevato del 28,57% calcolato in precedenza), ottengo il livello di costo massimo che devo sostenere.</a:t>
            </a:r>
            <a:endParaRPr lang="it-IT" sz="2800" dirty="0"/>
          </a:p>
        </p:txBody>
      </p:sp>
      <p:pic>
        <p:nvPicPr>
          <p:cNvPr id="4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r="10109"/>
          <a:stretch/>
        </p:blipFill>
        <p:spPr bwMode="auto">
          <a:xfrm>
            <a:off x="5940152" y="4581128"/>
            <a:ext cx="604422" cy="8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096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068960"/>
            <a:ext cx="8579296" cy="378904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Es: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mark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up</a:t>
            </a:r>
          </a:p>
          <a:p>
            <a:pPr marL="109728" indent="0">
              <a:buNone/>
            </a:pPr>
            <a:r>
              <a:rPr lang="it-IT" dirty="0" smtClean="0"/>
              <a:t>Ora conosco il prezzo di vendita pari a 12,60, il nuovo livello di costo, 8,19 €  quindi e voglio ricalcolare la % di ricarico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r: 100 = P : S</a:t>
            </a:r>
          </a:p>
          <a:p>
            <a:pPr marL="109728" indent="0">
              <a:buNone/>
            </a:pPr>
            <a:r>
              <a:rPr lang="it-IT" dirty="0" smtClean="0"/>
              <a:t>r= 4,41 * 100 / 8,19 = 53,85% </a:t>
            </a:r>
            <a:r>
              <a:rPr lang="it-IT" sz="2200" dirty="0"/>
              <a:t>(problema </a:t>
            </a:r>
            <a:r>
              <a:rPr lang="it-IT" sz="2200" dirty="0" smtClean="0"/>
              <a:t>inverso)</a:t>
            </a:r>
          </a:p>
          <a:p>
            <a:pPr marL="109728" indent="0">
              <a:buNone/>
            </a:pP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ricarico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è il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53,85%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</a:rPr>
              <a:t>del 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costo sostenuto</a:t>
            </a:r>
          </a:p>
          <a:p>
            <a:pPr marL="109728" indent="0">
              <a:buNone/>
            </a:pP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Infatti se calcolo il 153,85% di 8,19 (</a:t>
            </a:r>
            <a:r>
              <a:rPr lang="it-IT" sz="2400" i="1" dirty="0" err="1" smtClean="0">
                <a:solidFill>
                  <a:schemeClr val="accent2">
                    <a:lumMod val="75000"/>
                  </a:schemeClr>
                </a:solidFill>
              </a:rPr>
              <a:t>sopracento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 diretto) ottengo 12,60!!</a:t>
            </a:r>
            <a:endParaRPr lang="it-IT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it-IT" sz="2200" dirty="0" smtClean="0"/>
          </a:p>
          <a:p>
            <a:pPr marL="109728" indent="0">
              <a:buNone/>
            </a:pPr>
            <a:endParaRPr lang="it-IT" i="1" dirty="0" smtClean="0"/>
          </a:p>
          <a:p>
            <a:pPr marL="109728" indent="0">
              <a:buNone/>
            </a:pPr>
            <a:endParaRPr lang="it-IT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it-IT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22322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/>
              <a:t>Quindi per guadagnare di più, devo abbattere i costi Se riesco nel mio obiettivo di migliorare l’efficienza, vuol dire che ho aumentato il </a:t>
            </a:r>
            <a:r>
              <a:rPr lang="it-IT" sz="2800" dirty="0" err="1" smtClean="0"/>
              <a:t>mark</a:t>
            </a:r>
            <a:r>
              <a:rPr lang="it-IT" sz="2800" dirty="0" smtClean="0"/>
              <a:t> up. </a:t>
            </a:r>
            <a:endParaRPr lang="it-IT" sz="2800" dirty="0"/>
          </a:p>
        </p:txBody>
      </p:sp>
      <p:pic>
        <p:nvPicPr>
          <p:cNvPr id="10242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r="10109"/>
          <a:stretch/>
        </p:blipFill>
        <p:spPr bwMode="auto">
          <a:xfrm>
            <a:off x="8059257" y="4221088"/>
            <a:ext cx="1070888" cy="1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8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it-IT" dirty="0"/>
              <a:t>Conclusioni: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6085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it-IT" sz="2400" dirty="0" smtClean="0"/>
              <a:t>Margine e ricarico sono uguali in valore (€), ma diversi in %</a:t>
            </a:r>
          </a:p>
          <a:p>
            <a:pPr marL="411480" lvl="1" indent="0">
              <a:buNone/>
            </a:pPr>
            <a:r>
              <a:rPr lang="it-IT" sz="2400" dirty="0" smtClean="0"/>
              <a:t>Situazione iniziale: costo = 9,00 € e prezzo = 12,60 €</a:t>
            </a:r>
          </a:p>
          <a:p>
            <a:pPr marL="411480" lvl="1" indent="0">
              <a:buNone/>
            </a:pPr>
            <a:r>
              <a:rPr lang="it-IT" sz="2400" dirty="0" smtClean="0">
                <a:sym typeface="Wingdings" panose="05000000000000000000" pitchFamily="2" charset="2"/>
              </a:rPr>
              <a:t> margine = ricarico = 3,60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Margine % = 28,57% del ricavo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Ricarico % = 40% del costo</a:t>
            </a:r>
          </a:p>
          <a:p>
            <a:pPr marL="411480" lvl="1" indent="0">
              <a:buNone/>
            </a:pPr>
            <a:endParaRPr lang="it-IT" sz="2400" dirty="0" smtClean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r>
              <a:rPr lang="it-IT" sz="2400" dirty="0" smtClean="0">
                <a:sym typeface="Wingdings" panose="05000000000000000000" pitchFamily="2" charset="2"/>
              </a:rPr>
              <a:t>Dopo aver ridotto i costi: costo = 8,19 €, prezzo = 12,60 €</a:t>
            </a:r>
          </a:p>
          <a:p>
            <a:pPr marL="411480" lvl="1" indent="0">
              <a:buNone/>
            </a:pPr>
            <a:r>
              <a:rPr lang="it-IT" sz="2400" dirty="0">
                <a:sym typeface="Wingdings" panose="05000000000000000000" pitchFamily="2" charset="2"/>
              </a:rPr>
              <a:t> margine = ricarico = </a:t>
            </a:r>
            <a:r>
              <a:rPr lang="it-IT" sz="2400" dirty="0" smtClean="0">
                <a:sym typeface="Wingdings" panose="05000000000000000000" pitchFamily="2" charset="2"/>
              </a:rPr>
              <a:t>4,41</a:t>
            </a:r>
            <a:endParaRPr lang="it-IT" sz="2400" dirty="0">
              <a:sym typeface="Wingdings" panose="05000000000000000000" pitchFamily="2" charset="2"/>
            </a:endParaRP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Margine </a:t>
            </a:r>
            <a:r>
              <a:rPr lang="it-IT" sz="2400" dirty="0">
                <a:sym typeface="Wingdings" panose="05000000000000000000" pitchFamily="2" charset="2"/>
              </a:rPr>
              <a:t>% = </a:t>
            </a:r>
            <a:r>
              <a:rPr lang="it-IT" sz="2400" dirty="0" smtClean="0">
                <a:sym typeface="Wingdings" panose="05000000000000000000" pitchFamily="2" charset="2"/>
              </a:rPr>
              <a:t>35% </a:t>
            </a:r>
            <a:r>
              <a:rPr lang="it-IT" sz="2400" dirty="0">
                <a:sym typeface="Wingdings" panose="05000000000000000000" pitchFamily="2" charset="2"/>
              </a:rPr>
              <a:t>del ricavo</a:t>
            </a:r>
          </a:p>
          <a:p>
            <a:pPr lvl="1"/>
            <a:r>
              <a:rPr lang="it-IT" sz="2400" dirty="0">
                <a:sym typeface="Wingdings" panose="05000000000000000000" pitchFamily="2" charset="2"/>
              </a:rPr>
              <a:t>Ricarico % = </a:t>
            </a:r>
            <a:r>
              <a:rPr lang="it-IT" sz="2400" dirty="0" smtClean="0">
                <a:sym typeface="Wingdings" panose="05000000000000000000" pitchFamily="2" charset="2"/>
              </a:rPr>
              <a:t>53,85% </a:t>
            </a:r>
            <a:r>
              <a:rPr lang="it-IT" sz="2400" dirty="0">
                <a:sym typeface="Wingdings" panose="05000000000000000000" pitchFamily="2" charset="2"/>
              </a:rPr>
              <a:t>del costo</a:t>
            </a:r>
          </a:p>
          <a:p>
            <a:pPr lvl="1"/>
            <a:endParaRPr lang="it-IT" sz="2000" dirty="0" smtClean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r>
              <a:rPr lang="it-IT" sz="1800" dirty="0">
                <a:sym typeface="Wingdings" panose="05000000000000000000" pitchFamily="2" charset="2"/>
              </a:rPr>
              <a:t>	</a:t>
            </a:r>
            <a:endParaRPr lang="it-IT" sz="1800" dirty="0"/>
          </a:p>
        </p:txBody>
      </p:sp>
      <p:pic>
        <p:nvPicPr>
          <p:cNvPr id="9218" name="Picture 2" descr="Risultati immagini per minions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8995" r="18331" b="6361"/>
          <a:stretch/>
        </p:blipFill>
        <p:spPr bwMode="auto">
          <a:xfrm>
            <a:off x="6948264" y="5157192"/>
            <a:ext cx="1842654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fondamentale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1" indent="0">
              <a:buClr>
                <a:schemeClr val="accent3"/>
              </a:buClr>
              <a:buNone/>
            </a:pPr>
            <a:r>
              <a:rPr lang="it-IT" dirty="0" smtClean="0"/>
              <a:t>Data la proporzione</a:t>
            </a:r>
          </a:p>
          <a:p>
            <a:pPr marL="109728" lvl="1" indent="0">
              <a:buClr>
                <a:schemeClr val="accent3"/>
              </a:buClr>
              <a:buNone/>
            </a:pPr>
            <a:r>
              <a:rPr lang="it-IT" b="1" dirty="0" smtClean="0"/>
              <a:t>10:5 </a:t>
            </a:r>
            <a:r>
              <a:rPr lang="it-IT" b="1" dirty="0"/>
              <a:t>= 6:3   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sz="2400" dirty="0" smtClean="0"/>
              <a:t>Il </a:t>
            </a:r>
            <a:r>
              <a:rPr lang="it-IT" sz="2400" dirty="0"/>
              <a:t>prodotto dei medi è uguale al prodotto degli estremi      </a:t>
            </a:r>
            <a:endParaRPr lang="it-IT" dirty="0"/>
          </a:p>
          <a:p>
            <a:pPr marL="109728" indent="0">
              <a:buNone/>
            </a:pPr>
            <a:r>
              <a:rPr lang="it-IT" dirty="0" smtClean="0"/>
              <a:t>	 </a:t>
            </a:r>
            <a:r>
              <a:rPr lang="it-IT" dirty="0"/>
              <a:t>5 * 6 = 10 * 3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Infatti </a:t>
            </a:r>
            <a:r>
              <a:rPr lang="it-IT" dirty="0"/>
              <a:t>risolvendo		</a:t>
            </a:r>
            <a:endParaRPr lang="it-IT" dirty="0" smtClean="0"/>
          </a:p>
          <a:p>
            <a:pPr marL="109728" indent="0">
              <a:buNone/>
            </a:pPr>
            <a:r>
              <a:rPr lang="it-IT" dirty="0"/>
              <a:t>	</a:t>
            </a:r>
            <a:r>
              <a:rPr lang="it-IT" dirty="0" smtClean="0"/>
              <a:t>30=30</a:t>
            </a: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4279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227687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2336" lvl="1" indent="0">
              <a:buNone/>
            </a:pPr>
            <a:r>
              <a:rPr lang="it-IT" b="1" u="sng" dirty="0"/>
              <a:t>10</a:t>
            </a:r>
            <a:r>
              <a:rPr lang="it-IT" b="1" dirty="0"/>
              <a:t>		</a:t>
            </a:r>
            <a:r>
              <a:rPr lang="it-IT" b="1" u="sng" dirty="0"/>
              <a:t>6</a:t>
            </a:r>
          </a:p>
          <a:p>
            <a:pPr marL="402336" lvl="1" indent="0">
              <a:buNone/>
            </a:pPr>
            <a:r>
              <a:rPr lang="it-IT" b="1" dirty="0"/>
              <a:t> 5		3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77660" y="236920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5292080" y="2553871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5148064" y="2553871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minions personag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5430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calcolo proporzionale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/>
              <a:t>Se in una proporzione uno dei termini è incognito, posso determinare il valore della </a:t>
            </a:r>
            <a:r>
              <a:rPr lang="it-IT" b="1" dirty="0"/>
              <a:t>x</a:t>
            </a:r>
            <a:r>
              <a:rPr lang="it-IT" dirty="0"/>
              <a:t> utilizzando la proprietà fondamentale:</a:t>
            </a:r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pPr marL="109728" indent="0">
              <a:buNone/>
            </a:pPr>
            <a:r>
              <a:rPr lang="it-IT" dirty="0"/>
              <a:t>es: 			48 :  66  =  X : 22</a:t>
            </a:r>
          </a:p>
          <a:p>
            <a:pPr marL="109728" inden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marL="109728" indent="0">
              <a:buNone/>
            </a:pPr>
            <a:r>
              <a:rPr lang="it-IT" dirty="0"/>
              <a:t>			66*X = 48 * 22</a:t>
            </a:r>
          </a:p>
          <a:p>
            <a:pPr marL="109728" indent="0">
              <a:buNone/>
            </a:pPr>
            <a:r>
              <a:rPr lang="it-IT" dirty="0"/>
              <a:t>				</a:t>
            </a:r>
          </a:p>
          <a:p>
            <a:pPr marL="109728" indent="0">
              <a:buNone/>
            </a:pPr>
            <a:r>
              <a:rPr lang="it-IT" dirty="0"/>
              <a:t>			X = </a:t>
            </a:r>
            <a:r>
              <a:rPr lang="it-IT" u="sng" dirty="0"/>
              <a:t>48 * 22</a:t>
            </a:r>
            <a:endParaRPr lang="it-IT" dirty="0"/>
          </a:p>
          <a:p>
            <a:pPr marL="109728" indent="0">
              <a:buNone/>
            </a:pPr>
            <a:r>
              <a:rPr lang="it-IT" dirty="0"/>
              <a:t>				66</a:t>
            </a:r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pPr marL="109728" indent="0">
              <a:buNone/>
            </a:pPr>
            <a:r>
              <a:rPr lang="it-IT" dirty="0"/>
              <a:t>			X = 16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r>
              <a:rPr lang="it-IT" b="1" dirty="0"/>
              <a:t>Applicazioni del </a:t>
            </a:r>
            <a:r>
              <a:rPr lang="it-IT" b="1" dirty="0" smtClean="0"/>
              <a:t>calcolo proporzionale: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it-IT" dirty="0"/>
              <a:t>il calcolo proporzionale si utilizza in economia per risolvere problemi di proporzionalità diretta ed inversa.</a:t>
            </a:r>
          </a:p>
          <a:p>
            <a:r>
              <a:rPr lang="it-IT" b="1" dirty="0"/>
              <a:t>Proporzionalità diretta: </a:t>
            </a:r>
            <a:r>
              <a:rPr lang="it-IT" dirty="0"/>
              <a:t>si ha proporzionalità diretta tra due grandezze dipendenti, quando al crescere di una cresce in ugual misura anche l’altra.</a:t>
            </a:r>
          </a:p>
          <a:p>
            <a:r>
              <a:rPr lang="it-IT" b="1" dirty="0"/>
              <a:t>Proporzionalità inversa: </a:t>
            </a:r>
            <a:r>
              <a:rPr lang="it-IT" dirty="0"/>
              <a:t>si ha proporzionalità inversa tra due grandezze dipendenti, quando al crescere di una, l’altra diminuisce in ugual misura.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di proporzionalità diretta:</a:t>
            </a:r>
            <a:endParaRPr lang="it-IT" dirty="0"/>
          </a:p>
        </p:txBody>
      </p:sp>
      <p:pic>
        <p:nvPicPr>
          <p:cNvPr id="5122" name="Picture 2" descr="http://i0.kym-cdn.com/photos/images/original/000/989/685/32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 bwMode="auto">
          <a:xfrm>
            <a:off x="4860032" y="3121203"/>
            <a:ext cx="4283968" cy="3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un’impresa utilizza 22.950 kg di materia prima per produrre 170 unità di prodotto Alfa. Quanta materia prima occorre per evadere un ordine di 189 unità di prodotto?</a:t>
            </a:r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	22.950 </a:t>
            </a:r>
            <a:r>
              <a:rPr lang="it-IT" dirty="0"/>
              <a:t>: X = 170 : 189</a:t>
            </a:r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pPr marL="109728" indent="0">
              <a:buNone/>
            </a:pPr>
            <a:r>
              <a:rPr lang="it-IT" dirty="0" smtClean="0"/>
              <a:t>    X </a:t>
            </a:r>
            <a:r>
              <a:rPr lang="it-IT" dirty="0"/>
              <a:t>= </a:t>
            </a:r>
            <a:r>
              <a:rPr lang="it-IT" u="sng" dirty="0"/>
              <a:t>22.950 * 189 </a:t>
            </a:r>
            <a:r>
              <a:rPr lang="it-IT" dirty="0"/>
              <a:t> = 25.515 kg</a:t>
            </a:r>
          </a:p>
          <a:p>
            <a:pPr marL="109728" indent="0">
              <a:buNone/>
            </a:pPr>
            <a:r>
              <a:rPr lang="it-IT" dirty="0"/>
              <a:t>		</a:t>
            </a:r>
            <a:r>
              <a:rPr lang="it-IT" dirty="0" smtClean="0"/>
              <a:t>170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1728985">
            <a:off x="5333457" y="3759401"/>
            <a:ext cx="171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Aumentando la produzione bisogna aumentare</a:t>
            </a:r>
          </a:p>
          <a:p>
            <a:r>
              <a:rPr lang="it-IT" dirty="0" smtClean="0"/>
              <a:t>la materia prima !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3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it-IT" dirty="0" smtClean="0"/>
              <a:t>Esempio di proporzionalità inversa:</a:t>
            </a:r>
            <a:endParaRPr lang="it-IT" dirty="0"/>
          </a:p>
        </p:txBody>
      </p:sp>
      <p:pic>
        <p:nvPicPr>
          <p:cNvPr id="5122" name="Picture 2" descr="http://i0.kym-cdn.com/photos/images/original/000/989/685/32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 bwMode="auto">
          <a:xfrm>
            <a:off x="4860032" y="3121203"/>
            <a:ext cx="4283968" cy="3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stessa impresa, per produrre le 189 </a:t>
            </a:r>
            <a:r>
              <a:rPr lang="it-IT" dirty="0"/>
              <a:t>unità di </a:t>
            </a:r>
            <a:r>
              <a:rPr lang="it-IT" dirty="0" smtClean="0"/>
              <a:t>prodotto, deve impiegare 4 operai per 80 giorni ciascuno. Se decide di utilizzare un operaio in più, in quanto tempo riesce a evadere l’ordine?</a:t>
            </a:r>
            <a:endParaRPr lang="it-IT" dirty="0"/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r>
              <a:rPr lang="it-IT" dirty="0" smtClean="0"/>
              <a:t>	4 </a:t>
            </a:r>
            <a:r>
              <a:rPr lang="it-IT" dirty="0"/>
              <a:t>: </a:t>
            </a:r>
            <a:r>
              <a:rPr lang="it-IT" dirty="0" smtClean="0"/>
              <a:t>5 </a:t>
            </a:r>
            <a:r>
              <a:rPr lang="it-IT" dirty="0"/>
              <a:t>= </a:t>
            </a:r>
            <a:r>
              <a:rPr lang="it-IT" dirty="0" smtClean="0"/>
              <a:t>x </a:t>
            </a:r>
            <a:r>
              <a:rPr lang="it-IT" dirty="0"/>
              <a:t>: </a:t>
            </a:r>
            <a:r>
              <a:rPr lang="it-IT" dirty="0" smtClean="0"/>
              <a:t>80</a:t>
            </a:r>
            <a:endParaRPr lang="it-IT" dirty="0"/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pPr marL="109728" indent="0">
              <a:buNone/>
            </a:pPr>
            <a:r>
              <a:rPr lang="it-IT" dirty="0" smtClean="0"/>
              <a:t>    </a:t>
            </a:r>
            <a:r>
              <a:rPr lang="it-IT" dirty="0"/>
              <a:t>X = </a:t>
            </a:r>
            <a:r>
              <a:rPr lang="it-IT" u="sng" dirty="0"/>
              <a:t>4 * 80 </a:t>
            </a:r>
            <a:r>
              <a:rPr lang="it-IT" dirty="0"/>
              <a:t> = 64 giorni</a:t>
            </a:r>
          </a:p>
          <a:p>
            <a:pPr marL="109728" indent="0">
              <a:buNone/>
            </a:pPr>
            <a:r>
              <a:rPr lang="it-IT" dirty="0"/>
              <a:t>	</a:t>
            </a:r>
            <a:r>
              <a:rPr lang="it-IT" dirty="0" smtClean="0"/>
              <a:t>      5</a:t>
            </a:r>
          </a:p>
          <a:p>
            <a:pPr marL="109728" indent="0">
              <a:buNone/>
            </a:pPr>
            <a:r>
              <a:rPr lang="it-IT" dirty="0" smtClean="0"/>
              <a:t>Ovvero bisogna suddividere i 320 gg</a:t>
            </a:r>
          </a:p>
          <a:p>
            <a:pPr marL="109728" indent="0">
              <a:buNone/>
            </a:pPr>
            <a:r>
              <a:rPr lang="it-IT" dirty="0" smtClean="0"/>
              <a:t>(</a:t>
            </a:r>
            <a:r>
              <a:rPr lang="it-IT" dirty="0"/>
              <a:t>4 * 80), </a:t>
            </a:r>
            <a:r>
              <a:rPr lang="it-IT" dirty="0" smtClean="0"/>
              <a:t>tra </a:t>
            </a:r>
            <a:r>
              <a:rPr lang="it-IT" dirty="0"/>
              <a:t>5 </a:t>
            </a:r>
            <a:r>
              <a:rPr lang="it-IT" dirty="0" smtClean="0"/>
              <a:t>lavoratori</a:t>
            </a: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1728985">
            <a:off x="5356492" y="3669742"/>
            <a:ext cx="1346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impiego un operaio in più impiego meno tempo!!!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8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/>
          </a:bodyPr>
          <a:lstStyle/>
          <a:p>
            <a:r>
              <a:rPr lang="it-IT" b="1" dirty="0"/>
              <a:t>Calcolo </a:t>
            </a:r>
            <a:r>
              <a:rPr lang="it-IT" b="1" dirty="0" smtClean="0"/>
              <a:t>percentuale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/>
              <a:t>Il calcolo percentuale è una applicazione </a:t>
            </a:r>
            <a:r>
              <a:rPr lang="it-IT" dirty="0" smtClean="0"/>
              <a:t>del calcolo proporzionale in cui inserisco un </a:t>
            </a:r>
            <a:r>
              <a:rPr lang="it-IT" dirty="0"/>
              <a:t>conseguente fisso, pari a </a:t>
            </a:r>
            <a:r>
              <a:rPr lang="it-IT" dirty="0" smtClean="0"/>
              <a:t>100: </a:t>
            </a:r>
            <a:r>
              <a:rPr lang="it-IT" dirty="0"/>
              <a:t>in questo modo riconduco qualsiasi rapporto ad un rapporto a base fissa, che rende agevole il confronto tra grandezza diverse.</a:t>
            </a:r>
          </a:p>
          <a:p>
            <a:endParaRPr lang="it-IT" dirty="0"/>
          </a:p>
          <a:p>
            <a:pPr marL="109728" indent="0">
              <a:buNone/>
            </a:pPr>
            <a:r>
              <a:rPr lang="it-IT" dirty="0" smtClean="0"/>
              <a:t>		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t-IT" b="1" u="sng" dirty="0" smtClean="0">
                <a:solidFill>
                  <a:schemeClr val="accent2">
                    <a:lumMod val="75000"/>
                  </a:schemeClr>
                </a:solidFill>
              </a:rPr>
              <a:t>r 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it-IT" b="1" u="sng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it-IT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		100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  <a:p>
            <a:pPr marL="109728" indent="0">
              <a:buNone/>
            </a:pPr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		r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: 100 = P : S</a:t>
            </a:r>
          </a:p>
          <a:p>
            <a:pPr marL="109728" indent="0">
              <a:buNone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i="1" dirty="0"/>
              <a:t>r = tasso percentuale					</a:t>
            </a:r>
          </a:p>
          <a:p>
            <a:r>
              <a:rPr lang="it-IT" sz="2400" i="1" dirty="0"/>
              <a:t>100 = base percentuale</a:t>
            </a:r>
          </a:p>
          <a:p>
            <a:r>
              <a:rPr lang="it-IT" sz="2400" i="1" dirty="0"/>
              <a:t>P = parziale o percento </a:t>
            </a:r>
          </a:p>
          <a:p>
            <a:r>
              <a:rPr lang="it-IT" sz="2400" i="1" dirty="0"/>
              <a:t>S =somma </a:t>
            </a:r>
            <a:r>
              <a:rPr lang="it-IT" sz="2400" i="1" dirty="0" smtClean="0"/>
              <a:t>totale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055188" y="3753125"/>
            <a:ext cx="648072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 descr="Risultati immagini per minions personag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384376" cy="19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5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Uno dei 3 fattori può essere incognito:</a:t>
            </a:r>
          </a:p>
        </p:txBody>
      </p:sp>
      <p:pic>
        <p:nvPicPr>
          <p:cNvPr id="8196" name="Picture 4" descr="https://s3-eu-west-1.amazonaws.com/static.screenweek.it/2011/2/1/cattivissimo-me-scuba-minion-artwork_big.jpg?12965937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747">
            <a:off x="-41881" y="5022154"/>
            <a:ext cx="1474028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P </a:t>
            </a:r>
            <a:r>
              <a:rPr lang="it-IT" dirty="0"/>
              <a:t>= ? 		   P  =      </a:t>
            </a:r>
            <a:r>
              <a:rPr lang="it-IT" u="sng" dirty="0"/>
              <a:t>r S</a:t>
            </a:r>
            <a:r>
              <a:rPr lang="it-IT" dirty="0"/>
              <a:t>	</a:t>
            </a:r>
            <a:r>
              <a:rPr lang="it-IT" dirty="0" smtClean="0"/>
              <a:t>problema </a:t>
            </a:r>
            <a:r>
              <a:rPr lang="it-IT" dirty="0"/>
              <a:t>diretto</a:t>
            </a:r>
          </a:p>
          <a:p>
            <a:pPr marL="109728" indent="0">
              <a:buNone/>
            </a:pPr>
            <a:r>
              <a:rPr lang="it-IT" dirty="0"/>
              <a:t>			 </a:t>
            </a:r>
            <a:r>
              <a:rPr lang="it-IT" dirty="0" smtClean="0"/>
              <a:t>             100</a:t>
            </a:r>
            <a:endParaRPr lang="it-IT" dirty="0"/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r = ? 		   r  =      </a:t>
            </a:r>
            <a:r>
              <a:rPr lang="it-IT" u="sng" dirty="0"/>
              <a:t>P 100</a:t>
            </a:r>
            <a:r>
              <a:rPr lang="it-IT" dirty="0"/>
              <a:t>	</a:t>
            </a:r>
            <a:r>
              <a:rPr lang="it-IT" dirty="0" smtClean="0"/>
              <a:t>problema </a:t>
            </a:r>
            <a:r>
              <a:rPr lang="it-IT" dirty="0"/>
              <a:t>inverso</a:t>
            </a:r>
          </a:p>
          <a:p>
            <a:pPr marL="109728" indent="0">
              <a:buNone/>
            </a:pPr>
            <a:r>
              <a:rPr lang="it-IT" dirty="0"/>
              <a:t>				 </a:t>
            </a:r>
            <a:r>
              <a:rPr lang="it-IT" dirty="0" smtClean="0"/>
              <a:t>      S</a:t>
            </a:r>
            <a:endParaRPr lang="it-IT" dirty="0"/>
          </a:p>
          <a:p>
            <a:pPr marL="109728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S = ? 		   S =      </a:t>
            </a:r>
            <a:r>
              <a:rPr lang="it-IT" u="sng" dirty="0"/>
              <a:t>P 100</a:t>
            </a:r>
            <a:r>
              <a:rPr lang="it-IT" dirty="0"/>
              <a:t>	</a:t>
            </a:r>
            <a:r>
              <a:rPr lang="it-IT" dirty="0" smtClean="0"/>
              <a:t>problema </a:t>
            </a:r>
            <a:r>
              <a:rPr lang="it-IT" dirty="0"/>
              <a:t>inverso</a:t>
            </a:r>
          </a:p>
          <a:p>
            <a:pPr marL="109728" indent="0">
              <a:buNone/>
            </a:pPr>
            <a:r>
              <a:rPr lang="it-IT" dirty="0"/>
              <a:t>				</a:t>
            </a:r>
            <a:r>
              <a:rPr lang="it-IT" dirty="0" smtClean="0"/>
              <a:t>        r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Adele Intini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749</TotalTime>
  <Words>1484</Words>
  <Application>Microsoft Office PowerPoint</Application>
  <PresentationFormat>Presentazione su schermo (4:3)</PresentationFormat>
  <Paragraphs>242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Tramonto</vt:lpstr>
      <vt:lpstr>calcoli</vt:lpstr>
      <vt:lpstr>Si definisce Proporzione l’uguaglianza di due rapporti</vt:lpstr>
      <vt:lpstr>Proprietà fondamentale </vt:lpstr>
      <vt:lpstr>Il calcolo proporzionale</vt:lpstr>
      <vt:lpstr>Applicazioni del calcolo proporzionale:</vt:lpstr>
      <vt:lpstr>Esempio di proporzionalità diretta:</vt:lpstr>
      <vt:lpstr>Esempio di proporzionalità inversa:</vt:lpstr>
      <vt:lpstr>Calcolo percentuale</vt:lpstr>
      <vt:lpstr>Uno dei 3 fattori può essere incognito:</vt:lpstr>
      <vt:lpstr>P = ? (problema diretto)</vt:lpstr>
      <vt:lpstr>Impariamo a usare la calcolatrice</vt:lpstr>
      <vt:lpstr>I calcoli sul PC: excel</vt:lpstr>
      <vt:lpstr>P = ? (problema diretto)</vt:lpstr>
      <vt:lpstr>r = ? (problema inverso)</vt:lpstr>
      <vt:lpstr>S = ? (problema inverso)</vt:lpstr>
      <vt:lpstr>Calcolo percentuale sopracento</vt:lpstr>
      <vt:lpstr>Calcolo percentuale sottocento</vt:lpstr>
      <vt:lpstr>Un’applicazione dei calcoli percentuali</vt:lpstr>
      <vt:lpstr>Margine e ricarico</vt:lpstr>
      <vt:lpstr>Se voglio fissare il prezzo di vendita conoscendo i costi e fissando un mark up desiderato, in %, uso il calcolo diretto sopracento</vt:lpstr>
      <vt:lpstr>Molto spesso i prezzi li impone il mercato (sono un vincolo) e i costi sono già stati sostenuti, quindi noti. Se conosco prezzi e costi, e voglio capire quale sarà la mia marginalità, uso il calcolo inverso semplice</vt:lpstr>
      <vt:lpstr>Ma se desidero guadagnare di più, e non posso alzare i prezzi, l’unica strada è ridurre i costi. Allora, dato il prezzo pari a 12,60 €, se fisso il mio obiettivo di marginalità pari al 35% (ovvero più elevato del 28,57% calcolato in precedenza), ottengo il livello di costo massimo che devo sostenere.</vt:lpstr>
      <vt:lpstr>Quindi per guadagnare di più, devo abbattere i costi Se riesco nel mio obiettivo di migliorare l’efficienza, vuol dire che ho aumentato il mark up. </vt:lpstr>
      <vt:lpstr>Conclusioni: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calcoli</dc:title>
  <dc:creator>adeleintini</dc:creator>
  <cp:lastModifiedBy>adeleintini</cp:lastModifiedBy>
  <cp:revision>53</cp:revision>
  <dcterms:created xsi:type="dcterms:W3CDTF">2015-10-08T20:07:28Z</dcterms:created>
  <dcterms:modified xsi:type="dcterms:W3CDTF">2015-11-17T22:33:32Z</dcterms:modified>
</cp:coreProperties>
</file>